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714604A-9574-43FB-8710-DA04E97BEE5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8D70CF-F120-40BD-AB46-582277D73C6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604A-9574-43FB-8710-DA04E97BEE5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D70CF-F120-40BD-AB46-582277D73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604A-9574-43FB-8710-DA04E97BEE5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D70CF-F120-40BD-AB46-582277D73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604A-9574-43FB-8710-DA04E97BEE5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D70CF-F120-40BD-AB46-582277D73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714604A-9574-43FB-8710-DA04E97BEE5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8D70CF-F120-40BD-AB46-582277D73C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604A-9574-43FB-8710-DA04E97BEE5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38D70CF-F120-40BD-AB46-582277D73C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604A-9574-43FB-8710-DA04E97BEE5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38D70CF-F120-40BD-AB46-582277D73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604A-9574-43FB-8710-DA04E97BEE5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D70CF-F120-40BD-AB46-582277D73C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604A-9574-43FB-8710-DA04E97BEE5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D70CF-F120-40BD-AB46-582277D73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714604A-9574-43FB-8710-DA04E97BEE5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8D70CF-F120-40BD-AB46-582277D73C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714604A-9574-43FB-8710-DA04E97BEE5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8D70CF-F120-40BD-AB46-582277D73C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714604A-9574-43FB-8710-DA04E97BEE5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38D70CF-F120-40BD-AB46-582277D73C6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2209800"/>
          </a:xfrm>
        </p:spPr>
        <p:txBody>
          <a:bodyPr>
            <a:noAutofit/>
          </a:bodyPr>
          <a:lstStyle/>
          <a:p>
            <a:pPr algn="ctr"/>
            <a:r>
              <a:rPr lang="sr-Cyrl-RS" sz="8000" dirty="0" smtClean="0"/>
              <a:t>Дан матерњег језика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Аутори: Кристина Јованчеви</a:t>
            </a:r>
            <a:r>
              <a:rPr lang="sr-Cyrl-RS" dirty="0" smtClean="0"/>
              <a:t>ћ</a:t>
            </a:r>
            <a:endParaRPr lang="sr-Cyrl-RS" dirty="0" smtClean="0"/>
          </a:p>
          <a:p>
            <a:r>
              <a:rPr lang="sr-Cyrl-RS" dirty="0" smtClean="0"/>
              <a:t> </a:t>
            </a:r>
            <a:r>
              <a:rPr lang="sr-Cyrl-RS" dirty="0" smtClean="0"/>
              <a:t>               Наташа Вукелић</a:t>
            </a:r>
            <a:endParaRPr lang="en-US" dirty="0"/>
          </a:p>
        </p:txBody>
      </p:sp>
      <p:pic>
        <p:nvPicPr>
          <p:cNvPr id="4" name="Picture 3" descr="mjj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861048"/>
            <a:ext cx="6552728" cy="2822713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 Матерњи језик, </a:t>
            </a:r>
            <a:r>
              <a:rPr lang="sr-Latn-RS" dirty="0" smtClean="0">
                <a:latin typeface="Freestyle Script" pitchFamily="66" charset="0"/>
              </a:rPr>
              <a:t>lingua maternal</a:t>
            </a:r>
            <a:r>
              <a:rPr lang="sr-Cyrl-RS" dirty="0" smtClean="0">
                <a:latin typeface="Freestyle Script" pitchFamily="66" charset="0"/>
              </a:rPr>
              <a:t>,</a:t>
            </a:r>
            <a:r>
              <a:rPr lang="sr-Latn-RS" dirty="0" smtClean="0">
                <a:latin typeface="Freestyle Script" pitchFamily="66" charset="0"/>
              </a:rPr>
              <a:t> </a:t>
            </a:r>
            <a:r>
              <a:rPr lang="sr-Cyrl-RS" dirty="0" smtClean="0"/>
              <a:t>у буквалном преводу језик мајке, је језик на коме су нам се први пут обратили, језик који први усвајамо, уз који растемо, на коме сањамо и учимо о свету око себе. </a:t>
            </a:r>
            <a:endParaRPr lang="en-US" dirty="0"/>
          </a:p>
        </p:txBody>
      </p:sp>
      <p:pic>
        <p:nvPicPr>
          <p:cNvPr id="4" name="Picture 3" descr="мј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196540"/>
            <a:ext cx="3168352" cy="2292254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Нажалост, скоро сваког дана у свету изумре један језик. </a:t>
            </a:r>
          </a:p>
          <a:p>
            <a:r>
              <a:rPr lang="sr-Cyrl-RS" dirty="0" smtClean="0"/>
              <a:t>Изузетно је важно да негујемо матерњи језик, јер ни један народ и његова култура не би били потпуни без свог језика. </a:t>
            </a:r>
          </a:p>
          <a:p>
            <a:r>
              <a:rPr lang="sr-Cyrl-RS" dirty="0" smtClean="0"/>
              <a:t> Језик је оно што нас спаја са нашим прецима, нашом историјом, нашом народном књижевношћу...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 И ако смо можда у некој другој држави, на неком другом континенту, уз помоћ нашег матерњег језика остајемо повезани са својом културом, својим коренима...</a:t>
            </a:r>
          </a:p>
          <a:p>
            <a:r>
              <a:rPr lang="sr-Cyrl-RS" dirty="0" smtClean="0"/>
              <a:t> </a:t>
            </a:r>
            <a:r>
              <a:rPr lang="sr-Cyrl-RS" dirty="0" smtClean="0"/>
              <a:t>Као што нико не може заменити мајку, тако ни један језик не може заменити матерњи.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 Међународни дан матерњег језика се обележава сваке године 21. фебруара широм света. </a:t>
            </a:r>
          </a:p>
          <a:p>
            <a:r>
              <a:rPr lang="sr-Cyrl-RS" dirty="0" smtClean="0"/>
              <a:t> </a:t>
            </a:r>
            <a:r>
              <a:rPr lang="sr-Cyrl-RS" dirty="0" smtClean="0"/>
              <a:t>Основни циљ је да се подигне свест о значају матерњег језика и мултилингвизма.</a:t>
            </a:r>
            <a:endParaRPr lang="en-US" dirty="0"/>
          </a:p>
        </p:txBody>
      </p:sp>
      <p:pic>
        <p:nvPicPr>
          <p:cNvPr id="6" name="Picture 5" descr="мј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4203016"/>
            <a:ext cx="3096344" cy="231927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 Дан матерњег језика успостављен је 2000. године у знак сећања на студенте који су 1952. године убијени током протеста за равноправност бенгалског језика.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мј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5" y="4365104"/>
            <a:ext cx="3851267" cy="1836758"/>
          </a:xfrm>
          <a:prstGeom prst="rect">
            <a:avLst/>
          </a:prstGeom>
        </p:spPr>
      </p:pic>
      <p:pic>
        <p:nvPicPr>
          <p:cNvPr id="5" name="Picture 4" descr="мј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3933056"/>
            <a:ext cx="3564986" cy="237233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 Језик је хранитељ народа. Докле год живи језик, докле га љубимо и почитујемо, њим говоримо и пишемо, прочишћавамо, дотле живи и народ, може се међу собом разумијевати и умно саједињавати, не прелива се у други, не пропада. </a:t>
            </a:r>
          </a:p>
          <a:p>
            <a:pPr algn="r">
              <a:buNone/>
            </a:pPr>
            <a:r>
              <a:rPr lang="sr-Cyrl-RS" dirty="0" smtClean="0">
                <a:latin typeface="Bahnschrift Condensed" pitchFamily="34" charset="0"/>
              </a:rPr>
              <a:t> </a:t>
            </a:r>
            <a:r>
              <a:rPr lang="sr-Cyrl-RS" dirty="0" smtClean="0">
                <a:latin typeface="Bahnschrift Condensed" pitchFamily="34" charset="0"/>
              </a:rPr>
              <a:t>Вук Стефановић Караџић </a:t>
            </a:r>
            <a:endParaRPr lang="en-US" dirty="0">
              <a:latin typeface="Bahnschrift Condensed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125</TotalTime>
  <Words>260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Дан матерњег језика</vt:lpstr>
      <vt:lpstr>Slide 2</vt:lpstr>
      <vt:lpstr>Slide 3</vt:lpstr>
      <vt:lpstr>Slide 4</vt:lpstr>
      <vt:lpstr>Slide 5</vt:lpstr>
      <vt:lpstr>Slide 6</vt:lpstr>
      <vt:lpstr>Slide 7</vt:lpstr>
    </vt:vector>
  </TitlesOfParts>
  <Company>Faculty of Agriculture / Belgrade - Zemun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Дан матерњег језика</dc:title>
  <dc:creator>Vukelic</dc:creator>
  <cp:lastModifiedBy>Vukelic</cp:lastModifiedBy>
  <cp:revision>13</cp:revision>
  <dcterms:created xsi:type="dcterms:W3CDTF">2021-02-17T19:24:26Z</dcterms:created>
  <dcterms:modified xsi:type="dcterms:W3CDTF">2021-02-17T21:29:38Z</dcterms:modified>
</cp:coreProperties>
</file>