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8" r:id="rId5"/>
    <p:sldId id="289" r:id="rId6"/>
    <p:sldId id="294" r:id="rId7"/>
    <p:sldId id="290" r:id="rId8"/>
    <p:sldId id="291" r:id="rId9"/>
    <p:sldId id="292" r:id="rId10"/>
    <p:sldId id="293" r:id="rId11"/>
    <p:sldId id="295" r:id="rId12"/>
    <p:sldId id="296" r:id="rId13"/>
    <p:sldId id="297" r:id="rId14"/>
    <p:sldId id="298" r:id="rId15"/>
    <p:sldId id="260" r:id="rId16"/>
    <p:sldId id="262" r:id="rId17"/>
    <p:sldId id="264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31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5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16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9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57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6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0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2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13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0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E3590F4-1B5A-444F-8173-FFC3B95E71C1}" type="datetimeFigureOut">
              <a:rPr lang="en-US" smtClean="0"/>
              <a:pPr/>
              <a:t>22-Jan-21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F719C55-BBF6-451D-BB11-06E23A4D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5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043489"/>
            <a:ext cx="6854136" cy="1114264"/>
          </a:xfrm>
        </p:spPr>
        <p:txBody>
          <a:bodyPr lIns="274320" tIns="365760" anchor="t">
            <a:normAutofit fontScale="90000"/>
          </a:bodyPr>
          <a:lstStyle/>
          <a:p>
            <a:r>
              <a:rPr lang="sr-Cyrl-RS" sz="2800" b="1" dirty="0"/>
              <a:t>РАСТКО НЕМАЊИЋ – СВЕТИ САВА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764704"/>
            <a:ext cx="3074990" cy="302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КЊИЖЕВНИ 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07" y="2517913"/>
            <a:ext cx="5616624" cy="3456384"/>
          </a:xfrm>
        </p:spPr>
        <p:txBody>
          <a:bodyPr>
            <a:norm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Савин </a:t>
            </a:r>
            <a:r>
              <a:rPr lang="ru-RU" dirty="0" err="1">
                <a:latin typeface="Arial Narrow" panose="020B0606020202030204" pitchFamily="34" charset="0"/>
              </a:rPr>
              <a:t>књижевни</a:t>
            </a:r>
            <a:r>
              <a:rPr lang="ru-RU" dirty="0">
                <a:latin typeface="Arial Narrow" panose="020B0606020202030204" pitchFamily="34" charset="0"/>
              </a:rPr>
              <a:t> рад </a:t>
            </a:r>
            <a:r>
              <a:rPr lang="ru-RU" dirty="0" err="1">
                <a:latin typeface="Arial Narrow" panose="020B0606020202030204" pitchFamily="34" charset="0"/>
              </a:rPr>
              <a:t>је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веома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обиман</a:t>
            </a:r>
            <a:r>
              <a:rPr lang="ru-RU" dirty="0">
                <a:latin typeface="Arial Narrow" panose="020B0606020202030204" pitchFamily="34" charset="0"/>
              </a:rPr>
              <a:t>, и </a:t>
            </a:r>
            <a:r>
              <a:rPr lang="ru-RU" dirty="0" err="1">
                <a:latin typeface="Arial Narrow" panose="020B0606020202030204" pitchFamily="34" charset="0"/>
              </a:rPr>
              <a:t>намењен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је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поглавито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организацији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манастира</a:t>
            </a:r>
            <a:r>
              <a:rPr lang="ru-RU" dirty="0">
                <a:latin typeface="Arial Narrow" panose="020B0606020202030204" pitchFamily="34" charset="0"/>
              </a:rPr>
              <a:t>.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err="1" smtClean="0">
                <a:latin typeface="Arial Narrow" panose="020B0606020202030204" pitchFamily="34" charset="0"/>
              </a:rPr>
              <a:t>Најпре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је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написао</a:t>
            </a:r>
            <a:r>
              <a:rPr lang="ru-RU" dirty="0">
                <a:latin typeface="Arial Narrow" panose="020B0606020202030204" pitchFamily="34" charset="0"/>
              </a:rPr>
              <a:t> три типика (</a:t>
            </a:r>
            <a:r>
              <a:rPr lang="ru-RU" dirty="0" err="1">
                <a:latin typeface="Arial Narrow" panose="020B0606020202030204" pitchFamily="34" charset="0"/>
              </a:rPr>
              <a:t>правилника</a:t>
            </a:r>
            <a:r>
              <a:rPr lang="ru-RU" dirty="0">
                <a:latin typeface="Arial Narrow" panose="020B0606020202030204" pitchFamily="34" charset="0"/>
              </a:rPr>
              <a:t>): „</a:t>
            </a:r>
            <a:r>
              <a:rPr lang="ru-RU" dirty="0" err="1">
                <a:latin typeface="Arial Narrow" panose="020B0606020202030204" pitchFamily="34" charset="0"/>
              </a:rPr>
              <a:t>Карејски</a:t>
            </a:r>
            <a:r>
              <a:rPr lang="ru-RU" dirty="0">
                <a:latin typeface="Arial Narrow" panose="020B0606020202030204" pitchFamily="34" charset="0"/>
              </a:rPr>
              <a:t> типик”, „</a:t>
            </a:r>
            <a:r>
              <a:rPr lang="ru-RU" dirty="0" err="1">
                <a:latin typeface="Arial Narrow" panose="020B0606020202030204" pitchFamily="34" charset="0"/>
              </a:rPr>
              <a:t>Хиландарски</a:t>
            </a:r>
            <a:r>
              <a:rPr lang="ru-RU" dirty="0">
                <a:latin typeface="Arial Narrow" panose="020B0606020202030204" pitchFamily="34" charset="0"/>
              </a:rPr>
              <a:t> типик” и „</a:t>
            </a:r>
            <a:r>
              <a:rPr lang="ru-RU" dirty="0" err="1">
                <a:latin typeface="Arial Narrow" panose="020B0606020202030204" pitchFamily="34" charset="0"/>
              </a:rPr>
              <a:t>Студенички</a:t>
            </a:r>
            <a:r>
              <a:rPr lang="ru-RU" dirty="0">
                <a:latin typeface="Arial Narrow" panose="020B0606020202030204" pitchFamily="34" charset="0"/>
              </a:rPr>
              <a:t> типик”. </a:t>
            </a:r>
            <a:endParaRPr lang="ru-RU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На </a:t>
            </a:r>
            <a:r>
              <a:rPr lang="ru-RU" dirty="0" err="1">
                <a:latin typeface="Arial Narrow" panose="020B0606020202030204" pitchFamily="34" charset="0"/>
              </a:rPr>
              <a:t>почетку</a:t>
            </a:r>
            <a:r>
              <a:rPr lang="ru-RU" dirty="0">
                <a:latin typeface="Arial Narrow" panose="020B0606020202030204" pitchFamily="34" charset="0"/>
              </a:rPr>
              <a:t> „</a:t>
            </a:r>
            <a:r>
              <a:rPr lang="ru-RU" dirty="0" err="1">
                <a:latin typeface="Arial Narrow" panose="020B0606020202030204" pitchFamily="34" charset="0"/>
              </a:rPr>
              <a:t>Студеничког</a:t>
            </a:r>
            <a:r>
              <a:rPr lang="ru-RU" dirty="0">
                <a:latin typeface="Arial Narrow" panose="020B0606020202030204" pitchFamily="34" charset="0"/>
              </a:rPr>
              <a:t> типика” </a:t>
            </a:r>
            <a:r>
              <a:rPr lang="ru-RU" dirty="0" err="1">
                <a:latin typeface="Arial Narrow" panose="020B0606020202030204" pitchFamily="34" charset="0"/>
              </a:rPr>
              <a:t>описао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је</a:t>
            </a:r>
            <a:r>
              <a:rPr lang="ru-RU" dirty="0">
                <a:latin typeface="Arial Narrow" panose="020B0606020202030204" pitchFamily="34" charset="0"/>
              </a:rPr>
              <a:t> живот ктитора тог </a:t>
            </a:r>
            <a:r>
              <a:rPr lang="ru-RU" dirty="0" err="1">
                <a:latin typeface="Arial Narrow" panose="020B0606020202030204" pitchFamily="34" charset="0"/>
              </a:rPr>
              <a:t>манастира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свог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оца</a:t>
            </a:r>
            <a:r>
              <a:rPr lang="ru-RU" dirty="0">
                <a:latin typeface="Arial Narrow" panose="020B0606020202030204" pitchFamily="34" charset="0"/>
              </a:rPr>
              <a:t> Стефана </a:t>
            </a:r>
            <a:r>
              <a:rPr lang="ru-RU" dirty="0" err="1">
                <a:latin typeface="Arial Narrow" panose="020B0606020202030204" pitchFamily="34" charset="0"/>
              </a:rPr>
              <a:t>Немање</a:t>
            </a:r>
            <a:r>
              <a:rPr lang="ru-RU" dirty="0">
                <a:latin typeface="Arial Narrow" panose="020B0606020202030204" pitchFamily="34" charset="0"/>
              </a:rPr>
              <a:t>, у </a:t>
            </a:r>
            <a:r>
              <a:rPr lang="ru-RU" dirty="0" err="1">
                <a:latin typeface="Arial Narrow" panose="020B0606020202030204" pitchFamily="34" charset="0"/>
              </a:rPr>
              <a:t>монаштву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названог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Симеон</a:t>
            </a:r>
            <a:r>
              <a:rPr lang="ru-RU" dirty="0">
                <a:latin typeface="Arial Narrow" panose="020B0606020202030204" pitchFamily="34" charset="0"/>
              </a:rPr>
              <a:t>. „</a:t>
            </a:r>
            <a:r>
              <a:rPr lang="ru-RU" dirty="0" err="1">
                <a:latin typeface="Arial Narrow" panose="020B0606020202030204" pitchFamily="34" charset="0"/>
              </a:rPr>
              <a:t>Житије</a:t>
            </a:r>
            <a:r>
              <a:rPr lang="ru-RU" dirty="0">
                <a:latin typeface="Arial Narrow" panose="020B0606020202030204" pitchFamily="34" charset="0"/>
              </a:rPr>
              <a:t> Св. </a:t>
            </a:r>
            <a:r>
              <a:rPr lang="ru-RU" dirty="0" err="1">
                <a:latin typeface="Arial Narrow" panose="020B0606020202030204" pitchFamily="34" charset="0"/>
              </a:rPr>
              <a:t>Симеона</a:t>
            </a:r>
            <a:r>
              <a:rPr lang="ru-RU" dirty="0">
                <a:latin typeface="Arial Narrow" panose="020B0606020202030204" pitchFamily="34" charset="0"/>
              </a:rPr>
              <a:t>”, </a:t>
            </a:r>
            <a:r>
              <a:rPr lang="ru-RU" dirty="0" err="1">
                <a:latin typeface="Arial Narrow" panose="020B0606020202030204" pitchFamily="34" charset="0"/>
              </a:rPr>
              <a:t>које</a:t>
            </a:r>
            <a:r>
              <a:rPr lang="ru-RU" dirty="0">
                <a:latin typeface="Arial Narrow" panose="020B0606020202030204" pitchFamily="34" charset="0"/>
              </a:rPr>
              <a:t> се </a:t>
            </a:r>
            <a:r>
              <a:rPr lang="ru-RU" dirty="0" err="1">
                <a:latin typeface="Arial Narrow" panose="020B0606020202030204" pitchFamily="34" charset="0"/>
              </a:rPr>
              <a:t>доцније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издвојило</a:t>
            </a:r>
            <a:r>
              <a:rPr lang="ru-RU" dirty="0">
                <a:latin typeface="Arial Narrow" panose="020B0606020202030204" pitchFamily="34" charset="0"/>
              </a:rPr>
              <a:t> из „</a:t>
            </a:r>
            <a:r>
              <a:rPr lang="ru-RU" dirty="0" err="1">
                <a:latin typeface="Arial Narrow" panose="020B0606020202030204" pitchFamily="34" charset="0"/>
              </a:rPr>
              <a:t>Студеничког</a:t>
            </a:r>
            <a:r>
              <a:rPr lang="ru-RU" dirty="0">
                <a:latin typeface="Arial Narrow" panose="020B0606020202030204" pitchFamily="34" charset="0"/>
              </a:rPr>
              <a:t> типика” и </a:t>
            </a:r>
            <a:r>
              <a:rPr lang="ru-RU" dirty="0" err="1">
                <a:latin typeface="Arial Narrow" panose="020B0606020202030204" pitchFamily="34" charset="0"/>
              </a:rPr>
              <a:t>осамосталило</a:t>
            </a:r>
            <a:r>
              <a:rPr lang="ru-RU" dirty="0">
                <a:latin typeface="Arial Narrow" panose="020B0606020202030204" pitchFamily="34" charset="0"/>
              </a:rPr>
              <a:t>, </a:t>
            </a:r>
            <a:r>
              <a:rPr lang="ru-RU" dirty="0" err="1">
                <a:latin typeface="Arial Narrow" panose="020B0606020202030204" pitchFamily="34" charset="0"/>
              </a:rPr>
              <a:t>најважније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је</a:t>
            </a:r>
            <a:r>
              <a:rPr lang="ru-RU" dirty="0">
                <a:latin typeface="Arial Narrow" panose="020B0606020202030204" pitchFamily="34" charset="0"/>
              </a:rPr>
              <a:t> Савино дело. </a:t>
            </a:r>
            <a:r>
              <a:rPr lang="ru-RU" dirty="0" err="1">
                <a:latin typeface="Arial Narrow" panose="020B0606020202030204" pitchFamily="34" charset="0"/>
              </a:rPr>
              <a:t>Световни</a:t>
            </a:r>
            <a:r>
              <a:rPr lang="ru-RU" dirty="0">
                <a:latin typeface="Arial Narrow" panose="020B0606020202030204" pitchFamily="34" charset="0"/>
              </a:rPr>
              <a:t> живот </a:t>
            </a:r>
            <a:r>
              <a:rPr lang="ru-RU" dirty="0" err="1">
                <a:latin typeface="Arial Narrow" panose="020B0606020202030204" pitchFamily="34" charset="0"/>
              </a:rPr>
              <a:t>Немањин</a:t>
            </a:r>
            <a:r>
              <a:rPr lang="ru-RU" dirty="0">
                <a:latin typeface="Arial Narrow" panose="020B0606020202030204" pitchFamily="34" charset="0"/>
              </a:rPr>
              <a:t> описан </a:t>
            </a:r>
            <a:r>
              <a:rPr lang="ru-RU" dirty="0" err="1">
                <a:latin typeface="Arial Narrow" panose="020B0606020202030204" pitchFamily="34" charset="0"/>
              </a:rPr>
              <a:t>је</a:t>
            </a:r>
            <a:r>
              <a:rPr lang="ru-RU" dirty="0">
                <a:latin typeface="Arial Narrow" panose="020B0606020202030204" pitchFamily="34" charset="0"/>
              </a:rPr>
              <a:t> у </a:t>
            </a:r>
            <a:r>
              <a:rPr lang="ru-RU" dirty="0" err="1">
                <a:latin typeface="Arial Narrow" panose="020B0606020202030204" pitchFamily="34" charset="0"/>
              </a:rPr>
              <a:t>њему</a:t>
            </a:r>
            <a:r>
              <a:rPr lang="ru-RU" dirty="0">
                <a:latin typeface="Arial Narrow" panose="020B0606020202030204" pitchFamily="34" charset="0"/>
              </a:rPr>
              <a:t> кратко, а монашки </a:t>
            </a:r>
            <a:r>
              <a:rPr lang="ru-RU" dirty="0" err="1">
                <a:latin typeface="Arial Narrow" panose="020B0606020202030204" pitchFamily="34" charset="0"/>
              </a:rPr>
              <a:t>са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више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dirty="0" err="1">
                <a:latin typeface="Arial Narrow" panose="020B0606020202030204" pitchFamily="34" charset="0"/>
              </a:rPr>
              <a:t>детаља</a:t>
            </a:r>
            <a:r>
              <a:rPr lang="ru-RU" dirty="0">
                <a:latin typeface="Arial Narrow" panose="020B0606020202030204" pitchFamily="34" charset="0"/>
              </a:rPr>
              <a:t>.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31" y="2276872"/>
            <a:ext cx="2680071" cy="3543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2234" y="57590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Arial Narrow" panose="020B0606020202030204" pitchFamily="34" charset="0"/>
              </a:rPr>
              <a:t>Законоправило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КРАТКЕ ПРИЧЕ О СВЕТОМ САВИ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15616" y="1196752"/>
            <a:ext cx="6912768" cy="46525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Arial Narrow" pitchFamily="34" charset="0"/>
              </a:rPr>
              <a:t>Свети Сава у </a:t>
            </a:r>
            <a:r>
              <a:rPr lang="ru-RU" sz="2400" b="1" dirty="0" err="1" smtClean="0">
                <a:latin typeface="Arial Narrow" pitchFamily="34" charset="0"/>
              </a:rPr>
              <a:t>просјацима</a:t>
            </a:r>
            <a:endParaRPr lang="ru-RU" sz="2400" b="1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latin typeface="Arial Narrow" pitchFamily="34" charset="0"/>
              </a:rPr>
              <a:t>Преобуче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се Свети Сава у просјачко одијело па пође по свијету да окуша људе. Тако дође једном просјаку, који није имао нигђе ништа, под драгим Богом, него је био сав у живој рани, гђе су се били и црви закотили. Кад га Свети Саво замоли да му што удијели, просјак му рече: "Ја ти немам ништа дати до ових црва", па се маши руком, те извади из ране пуну шаку црва и даде просјаку Сави, јер је знао да не ваља просјака одбити. Свети Сава прими црве, који се у његовој руци претворише у жуте дукате. Он их врати болесноме просјаку, па се за њ помоли Богу и спасе га муке и невоље.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0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916832"/>
            <a:ext cx="7252611" cy="32316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 Narrow" pitchFamily="34" charset="0"/>
              </a:rPr>
              <a:t>Откуд главице у </a:t>
            </a:r>
            <a:r>
              <a:rPr lang="ru-RU" sz="2400" b="1" dirty="0" smtClean="0">
                <a:latin typeface="Arial Narrow" pitchFamily="34" charset="0"/>
              </a:rPr>
              <a:t>лука</a:t>
            </a:r>
          </a:p>
          <a:p>
            <a:r>
              <a:rPr lang="ru-RU" sz="2400" dirty="0" err="1" smtClean="0">
                <a:latin typeface="Arial Narrow" pitchFamily="34" charset="0"/>
              </a:rPr>
              <a:t>Једаред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</a:rPr>
              <a:t>путовао Свети Сава, па како је био много гладан угледа један струк лука и маши се да га откине. Али тек што је он пружио руку, скочи однекуда ђаво и откине струк све до земље. Бог на то нареди, да онај остатак у земљи задебља, те га Свети Сава извади и стане јести; и отада, по божјем благослову, корен лука има већу вредност од струка.</a:t>
            </a:r>
            <a:endParaRPr lang="ru-RU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484784"/>
            <a:ext cx="6336704" cy="415498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Arial Narrow" panose="020B0606020202030204" pitchFamily="34" charset="0"/>
              </a:rPr>
              <a:t>Свети Сава и Мајка</a:t>
            </a:r>
          </a:p>
          <a:p>
            <a:pPr algn="ctr"/>
            <a:r>
              <a:rPr lang="sr-Cyrl-RS" sz="2400" dirty="0" smtClean="0">
                <a:latin typeface="Arial Narrow" panose="020B0606020202030204" pitchFamily="34" charset="0"/>
              </a:rPr>
              <a:t>Умрло мајци дете јединче, а она, сирота, чула за Светог Саву, па га донела њему да га оживи, - „Оживећу ти дете“, - рекне Свети Сава уцвељеој мајци – „Ако ми у свету нађеш ма и једну кућу, у којој нико никада није умро“. Залуд је несрећна мајка за дуго и дуго, тражила такву кући; није могла да је нађе. Најпосле се врати и каже Светом Сави. А Свети Сава њој: „Сад си видела, да ниси само ти несрећна на овоме свету, јер нема тога који се роди, а да неће умрети. Бог даје, Бог и узима.“</a:t>
            </a:r>
          </a:p>
        </p:txBody>
      </p:sp>
    </p:spTree>
    <p:extLst>
      <p:ext uri="{BB962C8B-B14F-4D97-AF65-F5344CB8AC3E}">
        <p14:creationId xmlns:p14="http://schemas.microsoft.com/office/powerpoint/2010/main" val="555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764704"/>
            <a:ext cx="6665179" cy="536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51" y="428604"/>
            <a:ext cx="88232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638" y="0"/>
            <a:ext cx="48247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7530" y="3893206"/>
            <a:ext cx="485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3923"/>
            <a:ext cx="3290594" cy="1141497"/>
          </a:xfrm>
        </p:spPr>
        <p:txBody>
          <a:bodyPr/>
          <a:lstStyle/>
          <a:p>
            <a:r>
              <a:rPr lang="sr-Cyrl-RS" b="1" dirty="0" smtClean="0"/>
              <a:t>САВИНДАН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 smtClean="0"/>
              <a:t>27. </a:t>
            </a:r>
            <a:r>
              <a:rPr lang="sr-Cyrl-RS" dirty="0" smtClean="0"/>
              <a:t>ЈАНУАР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032" y="1268760"/>
            <a:ext cx="4032448" cy="4392488"/>
          </a:xfrm>
        </p:spPr>
        <p:txBody>
          <a:bodyPr anchor="ctr">
            <a:normAutofit/>
          </a:bodyPr>
          <a:lstStyle/>
          <a:p>
            <a:r>
              <a:rPr lang="ru-RU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Савиндан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је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празник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Српске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православне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цркве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који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се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слави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27.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јануара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(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тј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14.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јануара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по старом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календару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),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којим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се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обележава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успомена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Светог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Саву, принца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династије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Немањића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српског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просветитеља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и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првог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архиепоскопа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српског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Празник</a:t>
            </a: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Савиндан</a:t>
            </a: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је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црквеном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календару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уписан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црвеним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словима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: Свети Сава,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први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архиепископ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српски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Празник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Светог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Саве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је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један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од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највећих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храмовних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и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породичних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празника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српском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народу,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светкују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га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многе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занатлије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а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проглашен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је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и за </a:t>
            </a:r>
            <a:r>
              <a:rPr lang="ru-RU" sz="18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школску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славу.</a:t>
            </a:r>
          </a:p>
          <a:p>
            <a:endParaRPr lang="en-US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764" y="2204864"/>
            <a:ext cx="2670218" cy="330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98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3291840" cy="1143000"/>
          </a:xfrm>
        </p:spPr>
        <p:txBody>
          <a:bodyPr/>
          <a:lstStyle/>
          <a:p>
            <a:r>
              <a:rPr lang="sr-Cyrl-RS" dirty="0" smtClean="0"/>
              <a:t>ШКОЛСКА СЛАВА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r="6009"/>
          <a:stretch>
            <a:fillRect/>
          </a:stretch>
        </p:blipFill>
        <p:spPr>
          <a:xfrm>
            <a:off x="4932040" y="692696"/>
            <a:ext cx="3809087" cy="55042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556792"/>
            <a:ext cx="3291840" cy="4896543"/>
          </a:xfrm>
        </p:spPr>
        <p:txBody>
          <a:bodyPr anchor="ctr">
            <a:normAutofit/>
          </a:bodyPr>
          <a:lstStyle/>
          <a:p>
            <a:r>
              <a:rPr lang="ru-RU" sz="1800" dirty="0">
                <a:latin typeface="Arial Narrow" panose="020B0606020202030204" pitchFamily="34" charset="0"/>
              </a:rPr>
              <a:t>Свети Сава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установљен</a:t>
            </a:r>
            <a:r>
              <a:rPr lang="ru-RU" sz="1800" dirty="0">
                <a:latin typeface="Arial Narrow" panose="020B0606020202030204" pitchFamily="34" charset="0"/>
              </a:rPr>
              <a:t> за </a:t>
            </a:r>
            <a:r>
              <a:rPr lang="ru-RU" sz="1800" dirty="0" err="1">
                <a:latin typeface="Arial Narrow" panose="020B0606020202030204" pitchFamily="34" charset="0"/>
              </a:rPr>
              <a:t>школску</a:t>
            </a:r>
            <a:r>
              <a:rPr lang="ru-RU" sz="1800" dirty="0">
                <a:latin typeface="Arial Narrow" panose="020B0606020202030204" pitchFamily="34" charset="0"/>
              </a:rPr>
              <a:t> славу </a:t>
            </a:r>
            <a:r>
              <a:rPr lang="ru-RU" sz="1800" dirty="0" err="1">
                <a:latin typeface="Arial Narrow" panose="020B0606020202030204" pitchFamily="34" charset="0"/>
              </a:rPr>
              <a:t>одлуком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Совјета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Књажества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Србског</a:t>
            </a:r>
            <a:r>
              <a:rPr lang="ru-RU" sz="1800" dirty="0">
                <a:latin typeface="Arial Narrow" panose="020B0606020202030204" pitchFamily="34" charset="0"/>
              </a:rPr>
              <a:t> 2. </a:t>
            </a:r>
            <a:r>
              <a:rPr lang="ru-RU" sz="1800" dirty="0" err="1">
                <a:latin typeface="Arial Narrow" panose="020B0606020202030204" pitchFamily="34" charset="0"/>
              </a:rPr>
              <a:t>јануара</a:t>
            </a:r>
            <a:r>
              <a:rPr lang="ru-RU" sz="1800" dirty="0">
                <a:latin typeface="Arial Narrow" panose="020B0606020202030204" pitchFamily="34" charset="0"/>
              </a:rPr>
              <a:t> 1840. године, а на предлог </a:t>
            </a:r>
            <a:r>
              <a:rPr lang="ru-RU" sz="1800" dirty="0" err="1">
                <a:latin typeface="Arial Narrow" panose="020B0606020202030204" pitchFamily="34" charset="0"/>
              </a:rPr>
              <a:t>Атанасија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Николића</a:t>
            </a:r>
            <a:r>
              <a:rPr lang="ru-RU" sz="1800" dirty="0">
                <a:latin typeface="Arial Narrow" panose="020B0606020202030204" pitchFamily="34" charset="0"/>
              </a:rPr>
              <a:t>, ректора </a:t>
            </a:r>
            <a:r>
              <a:rPr lang="ru-RU" sz="1800" dirty="0" err="1">
                <a:latin typeface="Arial Narrow" panose="020B0606020202030204" pitchFamily="34" charset="0"/>
              </a:rPr>
              <a:t>Лицеја</a:t>
            </a:r>
            <a:r>
              <a:rPr lang="ru-RU" sz="1800" dirty="0">
                <a:latin typeface="Arial Narrow" panose="020B0606020202030204" pitchFamily="34" charset="0"/>
              </a:rPr>
              <a:t> из </a:t>
            </a:r>
            <a:r>
              <a:rPr lang="ru-RU" sz="1800" dirty="0" err="1">
                <a:latin typeface="Arial Narrow" panose="020B0606020202030204" pitchFamily="34" charset="0"/>
              </a:rPr>
              <a:t>Крагујевца</a:t>
            </a:r>
            <a:r>
              <a:rPr lang="ru-RU" sz="1800" dirty="0">
                <a:latin typeface="Arial Narrow" panose="020B0606020202030204" pitchFamily="34" charset="0"/>
              </a:rPr>
              <a:t>. </a:t>
            </a:r>
            <a:r>
              <a:rPr lang="ru-RU" sz="1800" dirty="0" err="1">
                <a:latin typeface="Arial Narrow" panose="020B0606020202030204" pitchFamily="34" charset="0"/>
              </a:rPr>
              <a:t>Атанасије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Николић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наставничким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саветима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Лицеја</a:t>
            </a:r>
            <a:r>
              <a:rPr lang="ru-RU" sz="1800" dirty="0">
                <a:latin typeface="Arial Narrow" panose="020B0606020202030204" pitchFamily="34" charset="0"/>
              </a:rPr>
              <a:t> и </a:t>
            </a:r>
            <a:r>
              <a:rPr lang="ru-RU" sz="1800" dirty="0" err="1">
                <a:latin typeface="Arial Narrow" panose="020B0606020202030204" pitchFamily="34" charset="0"/>
              </a:rPr>
              <a:t>гимназијама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предложио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тај</a:t>
            </a:r>
            <a:r>
              <a:rPr lang="ru-RU" sz="1800" dirty="0">
                <a:latin typeface="Arial Narrow" panose="020B0606020202030204" pitchFamily="34" charset="0"/>
              </a:rPr>
              <a:t> дан </a:t>
            </a:r>
            <a:r>
              <a:rPr lang="ru-RU" sz="1800" dirty="0" err="1">
                <a:latin typeface="Arial Narrow" panose="020B0606020202030204" pitchFamily="34" charset="0"/>
              </a:rPr>
              <a:t>као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празник</a:t>
            </a:r>
            <a:r>
              <a:rPr lang="ru-RU" sz="1800" dirty="0">
                <a:latin typeface="Arial Narrow" panose="020B0606020202030204" pitchFamily="34" charset="0"/>
              </a:rPr>
              <a:t> свих школа. У </a:t>
            </a:r>
            <a:r>
              <a:rPr lang="ru-RU" sz="1800" dirty="0" err="1">
                <a:latin typeface="Arial Narrow" panose="020B0606020202030204" pitchFamily="34" charset="0"/>
              </a:rPr>
              <a:t>одлуци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Попечитељског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просвјештенија</a:t>
            </a:r>
            <a:r>
              <a:rPr lang="ru-RU" sz="1800" dirty="0">
                <a:latin typeface="Arial Narrow" panose="020B0606020202030204" pitchFamily="34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</a:rPr>
              <a:t>представници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државне</a:t>
            </a:r>
            <a:r>
              <a:rPr lang="ru-RU" sz="1800" dirty="0">
                <a:latin typeface="Arial Narrow" panose="020B0606020202030204" pitchFamily="34" charset="0"/>
              </a:rPr>
              <a:t> и </a:t>
            </a:r>
            <a:r>
              <a:rPr lang="ru-RU" sz="1800" dirty="0" err="1">
                <a:latin typeface="Arial Narrow" panose="020B0606020202030204" pitchFamily="34" charset="0"/>
              </a:rPr>
              <a:t>црквене</a:t>
            </a:r>
            <a:r>
              <a:rPr lang="ru-RU" sz="1800" dirty="0">
                <a:latin typeface="Arial Narrow" panose="020B0606020202030204" pitchFamily="34" charset="0"/>
              </a:rPr>
              <a:t> власти прописали су да се Свети Сава </a:t>
            </a:r>
            <a:r>
              <a:rPr lang="ru-RU" sz="1800" dirty="0" err="1">
                <a:latin typeface="Arial Narrow" panose="020B0606020202030204" pitchFamily="34" charset="0"/>
              </a:rPr>
              <a:t>проглашава</a:t>
            </a:r>
            <a:r>
              <a:rPr lang="ru-RU" sz="1800" dirty="0">
                <a:latin typeface="Arial Narrow" panose="020B0606020202030204" pitchFamily="34" charset="0"/>
              </a:rPr>
              <a:t> за патрона свих наших школа и да се од </a:t>
            </a:r>
            <a:r>
              <a:rPr lang="ru-RU" sz="1800" dirty="0" err="1">
                <a:latin typeface="Arial Narrow" panose="020B0606020202030204" pitchFamily="34" charset="0"/>
              </a:rPr>
              <a:t>тада</a:t>
            </a:r>
            <a:r>
              <a:rPr lang="ru-RU" sz="1800" dirty="0">
                <a:latin typeface="Arial Narrow" panose="020B0606020202030204" pitchFamily="34" charset="0"/>
              </a:rPr>
              <a:t> 14/27. </a:t>
            </a:r>
            <a:r>
              <a:rPr lang="ru-RU" sz="1800" dirty="0" err="1">
                <a:latin typeface="Arial Narrow" panose="020B0606020202030204" pitchFamily="34" charset="0"/>
              </a:rPr>
              <a:t>јануара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има</a:t>
            </a:r>
            <a:r>
              <a:rPr lang="ru-RU" sz="1800" dirty="0">
                <a:latin typeface="Arial Narrow" panose="020B0606020202030204" pitchFamily="34" charset="0"/>
              </a:rPr>
              <a:t> у </a:t>
            </a:r>
            <a:r>
              <a:rPr lang="ru-RU" sz="1800" dirty="0" err="1">
                <a:latin typeface="Arial Narrow" panose="020B0606020202030204" pitchFamily="34" charset="0"/>
              </a:rPr>
              <a:t>свим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школама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најсвечаније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прослављати</a:t>
            </a:r>
            <a:r>
              <a:rPr lang="ru-RU" sz="1800" dirty="0">
                <a:latin typeface="Arial Narrow" panose="020B0606020202030204" pitchFamily="34" charset="0"/>
              </a:rPr>
              <a:t>.</a:t>
            </a:r>
            <a:endParaRPr lang="en-US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3923"/>
            <a:ext cx="3290594" cy="1141497"/>
          </a:xfrm>
        </p:spPr>
        <p:txBody>
          <a:bodyPr/>
          <a:lstStyle/>
          <a:p>
            <a:r>
              <a:rPr lang="sr-Cyrl-RS" dirty="0" smtClean="0"/>
              <a:t>О СВЕТОМ САВИ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75" y="804863"/>
            <a:ext cx="3433450" cy="52482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628800"/>
            <a:ext cx="3290594" cy="4608512"/>
          </a:xfrm>
        </p:spPr>
        <p:txBody>
          <a:bodyPr>
            <a:noAutofit/>
          </a:bodyPr>
          <a:lstStyle/>
          <a:p>
            <a:r>
              <a:rPr lang="sr-Cyrl-RS" sz="2000" dirty="0">
                <a:latin typeface="Arial Narrow" panose="020B0606020202030204" pitchFamily="34" charset="0"/>
              </a:rPr>
              <a:t>Свети Сава </a:t>
            </a:r>
            <a:r>
              <a:rPr lang="sr-Cyrl-RS" sz="2000" dirty="0" smtClean="0">
                <a:latin typeface="Arial Narrow" panose="020B0606020202030204" pitchFamily="34" charset="0"/>
              </a:rPr>
              <a:t>( рођен 1175, живео до 14</a:t>
            </a:r>
            <a:r>
              <a:rPr lang="sr-Cyrl-RS" sz="2000" dirty="0">
                <a:latin typeface="Arial Narrow" panose="020B0606020202030204" pitchFamily="34" charset="0"/>
              </a:rPr>
              <a:t>. </a:t>
            </a:r>
            <a:r>
              <a:rPr lang="sr-Cyrl-RS" sz="2000" dirty="0" smtClean="0">
                <a:latin typeface="Arial Narrow" panose="020B0606020202030204" pitchFamily="34" charset="0"/>
              </a:rPr>
              <a:t>јануара </a:t>
            </a:r>
            <a:r>
              <a:rPr lang="sr-Cyrl-RS" sz="2000" dirty="0">
                <a:latin typeface="Arial Narrow" panose="020B0606020202030204" pitchFamily="34" charset="0"/>
              </a:rPr>
              <a:t>1236) био је српски принц, монах, игуман манастира Студенице, књижевник, дипломата и први архиепископ аутокефалне Српске православне цркве. </a:t>
            </a:r>
            <a:endParaRPr lang="sr-Cyrl-RS" sz="2000" dirty="0" smtClean="0">
              <a:latin typeface="Arial Narrow" panose="020B0606020202030204" pitchFamily="34" charset="0"/>
            </a:endParaRPr>
          </a:p>
          <a:p>
            <a:r>
              <a:rPr lang="sr-Cyrl-RS" sz="2000" dirty="0" smtClean="0">
                <a:latin typeface="Arial Narrow" panose="020B0606020202030204" pitchFamily="34" charset="0"/>
              </a:rPr>
              <a:t>Рођен </a:t>
            </a:r>
            <a:r>
              <a:rPr lang="sr-Cyrl-RS" sz="2000" dirty="0">
                <a:latin typeface="Arial Narrow" panose="020B0606020202030204" pitchFamily="34" charset="0"/>
              </a:rPr>
              <a:t>је као Растко Немањић, најмлађи син великог жупана Стефана Немање, и брат Вукана и Стефана Првовенчаног</a:t>
            </a:r>
            <a:r>
              <a:rPr lang="sr-Cyrl-RS" sz="2000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70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4114"/>
            <a:ext cx="3290594" cy="1141497"/>
          </a:xfrm>
        </p:spPr>
        <p:txBody>
          <a:bodyPr/>
          <a:lstStyle/>
          <a:p>
            <a:r>
              <a:rPr lang="sr-Cyrl-RS" dirty="0"/>
              <a:t>О СВЕТОМ САВИ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75" y="804863"/>
            <a:ext cx="3433450" cy="52482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700808"/>
            <a:ext cx="3290594" cy="3683106"/>
          </a:xfrm>
        </p:spPr>
        <p:txBody>
          <a:bodyPr>
            <a:noAutofit/>
          </a:bodyPr>
          <a:lstStyle/>
          <a:p>
            <a:r>
              <a:rPr lang="ru-RU" sz="1800" dirty="0" err="1">
                <a:latin typeface="Arial Narrow" panose="020B0606020202030204" pitchFamily="34" charset="0"/>
              </a:rPr>
              <a:t>Kao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младић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добио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од </a:t>
            </a:r>
            <a:r>
              <a:rPr lang="ru-RU" sz="1800" dirty="0" err="1">
                <a:latin typeface="Arial Narrow" panose="020B0606020202030204" pitchFamily="34" charset="0"/>
              </a:rPr>
              <a:t>оца</a:t>
            </a:r>
            <a:r>
              <a:rPr lang="ru-RU" sz="1800" dirty="0">
                <a:latin typeface="Arial Narrow" panose="020B0606020202030204" pitchFamily="34" charset="0"/>
              </a:rPr>
              <a:t> на управу </a:t>
            </a:r>
            <a:r>
              <a:rPr lang="ru-RU" sz="1800" dirty="0" err="1">
                <a:latin typeface="Arial Narrow" panose="020B0606020202030204" pitchFamily="34" charset="0"/>
              </a:rPr>
              <a:t>Захумље</a:t>
            </a:r>
            <a:r>
              <a:rPr lang="ru-RU" sz="1800" dirty="0">
                <a:latin typeface="Arial Narrow" panose="020B0606020202030204" pitchFamily="34" charset="0"/>
              </a:rPr>
              <a:t> (1190. или 1191). 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r>
              <a:rPr lang="ru-RU" sz="1800" dirty="0" err="1" smtClean="0">
                <a:latin typeface="Arial Narrow" panose="020B0606020202030204" pitchFamily="34" charset="0"/>
              </a:rPr>
              <a:t>Убрзо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>
                <a:latin typeface="Arial Narrow" panose="020B0606020202030204" pitchFamily="34" charset="0"/>
              </a:rPr>
              <a:t>1192. године </a:t>
            </a:r>
            <a:r>
              <a:rPr lang="ru-RU" sz="1800" dirty="0" err="1">
                <a:latin typeface="Arial Narrow" panose="020B0606020202030204" pitchFamily="34" charset="0"/>
              </a:rPr>
              <a:t>Растко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побегао</a:t>
            </a:r>
            <a:r>
              <a:rPr lang="ru-RU" sz="1800" dirty="0">
                <a:latin typeface="Arial Narrow" panose="020B0606020202030204" pitchFamily="34" charset="0"/>
              </a:rPr>
              <a:t> на Свету </a:t>
            </a:r>
            <a:r>
              <a:rPr lang="ru-RU" sz="1800" dirty="0" smtClean="0">
                <a:latin typeface="Arial Narrow" panose="020B0606020202030204" pitchFamily="34" charset="0"/>
              </a:rPr>
              <a:t>Гору </a:t>
            </a:r>
            <a:r>
              <a:rPr lang="ru-RU" sz="1800" dirty="0">
                <a:latin typeface="Arial Narrow" panose="020B0606020202030204" pitchFamily="34" charset="0"/>
              </a:rPr>
              <a:t>и </a:t>
            </a:r>
            <a:r>
              <a:rPr lang="ru-RU" sz="1800" dirty="0" err="1">
                <a:latin typeface="Arial Narrow" panose="020B0606020202030204" pitchFamily="34" charset="0"/>
              </a:rPr>
              <a:t>замонашио</a:t>
            </a:r>
            <a:r>
              <a:rPr lang="ru-RU" sz="1800" dirty="0">
                <a:latin typeface="Arial Narrow" panose="020B0606020202030204" pitchFamily="34" charset="0"/>
              </a:rPr>
              <a:t> се у </a:t>
            </a:r>
            <a:r>
              <a:rPr lang="ru-RU" sz="1800" dirty="0" err="1">
                <a:latin typeface="Arial Narrow" panose="020B0606020202030204" pitchFamily="34" charset="0"/>
              </a:rPr>
              <a:t>руском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манастиру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Светог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Пантелејмона</a:t>
            </a:r>
            <a:r>
              <a:rPr lang="ru-RU" sz="1800" dirty="0">
                <a:latin typeface="Arial Narrow" panose="020B0606020202030204" pitchFamily="34" charset="0"/>
              </a:rPr>
              <a:t>, где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добио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име</a:t>
            </a:r>
            <a:r>
              <a:rPr lang="ru-RU" sz="1800" dirty="0">
                <a:latin typeface="Arial Narrow" panose="020B0606020202030204" pitchFamily="34" charset="0"/>
              </a:rPr>
              <a:t> Сава. 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r>
              <a:rPr lang="ru-RU" sz="1800" dirty="0" err="1" smtClean="0">
                <a:latin typeface="Arial Narrow" panose="020B0606020202030204" pitchFamily="34" charset="0"/>
              </a:rPr>
              <a:t>Касније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својим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оцем</a:t>
            </a:r>
            <a:r>
              <a:rPr lang="ru-RU" sz="1800" dirty="0">
                <a:latin typeface="Arial Narrow" panose="020B0606020202030204" pitchFamily="34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</a:rPr>
              <a:t>који</a:t>
            </a:r>
            <a:r>
              <a:rPr lang="ru-RU" sz="1800" dirty="0">
                <a:latin typeface="Arial Narrow" panose="020B0606020202030204" pitchFamily="34" charset="0"/>
              </a:rPr>
              <a:t> се </a:t>
            </a:r>
            <a:r>
              <a:rPr lang="ru-RU" sz="1800" dirty="0" err="1">
                <a:latin typeface="Arial Narrow" panose="020B0606020202030204" pitchFamily="34" charset="0"/>
              </a:rPr>
              <a:t>замонашио</a:t>
            </a:r>
            <a:r>
              <a:rPr lang="ru-RU" sz="1800" dirty="0">
                <a:latin typeface="Arial Narrow" panose="020B0606020202030204" pitchFamily="34" charset="0"/>
              </a:rPr>
              <a:t> и </a:t>
            </a:r>
            <a:r>
              <a:rPr lang="ru-RU" sz="1800" dirty="0" err="1">
                <a:latin typeface="Arial Narrow" panose="020B0606020202030204" pitchFamily="34" charset="0"/>
              </a:rPr>
              <a:t>добио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име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Симеон</a:t>
            </a:r>
            <a:r>
              <a:rPr lang="ru-RU" sz="1800" dirty="0">
                <a:latin typeface="Arial Narrow" panose="020B0606020202030204" pitchFamily="34" charset="0"/>
              </a:rPr>
              <a:t> (</a:t>
            </a:r>
            <a:r>
              <a:rPr lang="ru-RU" sz="1800" dirty="0" err="1">
                <a:latin typeface="Arial Narrow" panose="020B0606020202030204" pitchFamily="34" charset="0"/>
              </a:rPr>
              <a:t>вероватно</a:t>
            </a:r>
            <a:r>
              <a:rPr lang="ru-RU" sz="1800" dirty="0">
                <a:latin typeface="Arial Narrow" panose="020B0606020202030204" pitchFamily="34" charset="0"/>
              </a:rPr>
              <a:t> 25. март 1196), </a:t>
            </a:r>
            <a:r>
              <a:rPr lang="ru-RU" sz="1800" dirty="0" err="1">
                <a:latin typeface="Arial Narrow" panose="020B0606020202030204" pitchFamily="34" charset="0"/>
              </a:rPr>
              <a:t>подигао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манастир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Хиландар</a:t>
            </a:r>
            <a:r>
              <a:rPr lang="ru-RU" sz="1800" dirty="0">
                <a:latin typeface="Arial Narrow" panose="020B0606020202030204" pitchFamily="34" charset="0"/>
              </a:rPr>
              <a:t> (1198—99), </a:t>
            </a:r>
            <a:r>
              <a:rPr lang="ru-RU" sz="1800" dirty="0" err="1">
                <a:latin typeface="Arial Narrow" panose="020B0606020202030204" pitchFamily="34" charset="0"/>
              </a:rPr>
              <a:t>први</a:t>
            </a:r>
            <a:r>
              <a:rPr lang="ru-RU" sz="1800" dirty="0">
                <a:latin typeface="Arial Narrow" panose="020B0606020202030204" pitchFamily="34" charset="0"/>
              </a:rPr>
              <a:t> и </a:t>
            </a:r>
            <a:r>
              <a:rPr lang="ru-RU" sz="1800" dirty="0" err="1">
                <a:latin typeface="Arial Narrow" panose="020B0606020202030204" pitchFamily="34" charset="0"/>
              </a:rPr>
              <a:t>једини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српски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манастир</a:t>
            </a:r>
            <a:r>
              <a:rPr lang="ru-RU" sz="1800" dirty="0">
                <a:latin typeface="Arial Narrow" panose="020B0606020202030204" pitchFamily="34" charset="0"/>
              </a:rPr>
              <a:t> на </a:t>
            </a:r>
            <a:r>
              <a:rPr lang="ru-RU" sz="1800" dirty="0" err="1">
                <a:latin typeface="Arial Narrow" panose="020B0606020202030204" pitchFamily="34" charset="0"/>
              </a:rPr>
              <a:t>Светој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smtClean="0">
                <a:latin typeface="Arial Narrow" panose="020B0606020202030204" pitchFamily="34" charset="0"/>
              </a:rPr>
              <a:t>Гори</a:t>
            </a:r>
            <a:r>
              <a:rPr lang="ru-RU" sz="1800" dirty="0">
                <a:latin typeface="Arial Narrow" panose="020B0606020202030204" pitchFamily="34" charset="0"/>
              </a:rPr>
              <a:t>.</a:t>
            </a:r>
            <a:endParaRPr lang="en-US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4114"/>
            <a:ext cx="3290594" cy="1141497"/>
          </a:xfrm>
        </p:spPr>
        <p:txBody>
          <a:bodyPr/>
          <a:lstStyle/>
          <a:p>
            <a:r>
              <a:rPr lang="sr-Cyrl-RS" dirty="0" smtClean="0"/>
              <a:t>О светом сави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1628800"/>
            <a:ext cx="3290593" cy="4187162"/>
          </a:xfrm>
        </p:spPr>
        <p:txBody>
          <a:bodyPr>
            <a:normAutofit/>
          </a:bodyPr>
          <a:lstStyle/>
          <a:p>
            <a:r>
              <a:rPr lang="ru-RU" sz="1700" dirty="0" err="1">
                <a:latin typeface="Arial Narrow" panose="020B0606020202030204" pitchFamily="34" charset="0"/>
              </a:rPr>
              <a:t>Васељенски</a:t>
            </a:r>
            <a:r>
              <a:rPr lang="ru-RU" sz="1700" dirty="0"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latin typeface="Arial Narrow" panose="020B0606020202030204" pitchFamily="34" charset="0"/>
              </a:rPr>
              <a:t>патријарх</a:t>
            </a:r>
            <a:r>
              <a:rPr lang="ru-RU" sz="1700" dirty="0"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latin typeface="Arial Narrow" panose="020B0606020202030204" pitchFamily="34" charset="0"/>
              </a:rPr>
              <a:t>Манојло</a:t>
            </a:r>
            <a:r>
              <a:rPr lang="ru-RU" sz="1700" dirty="0">
                <a:latin typeface="Arial Narrow" panose="020B0606020202030204" pitchFamily="34" charset="0"/>
              </a:rPr>
              <a:t> I </a:t>
            </a:r>
            <a:r>
              <a:rPr lang="ru-RU" sz="1700" dirty="0" err="1">
                <a:latin typeface="Arial Narrow" panose="020B0606020202030204" pitchFamily="34" charset="0"/>
              </a:rPr>
              <a:t>Цариградски</a:t>
            </a:r>
            <a:r>
              <a:rPr lang="ru-RU" sz="1700" dirty="0">
                <a:latin typeface="Arial Narrow" panose="020B0606020202030204" pitchFamily="34" charset="0"/>
              </a:rPr>
              <a:t> у </a:t>
            </a:r>
            <a:r>
              <a:rPr lang="ru-RU" sz="1700" dirty="0" err="1">
                <a:latin typeface="Arial Narrow" panose="020B0606020202030204" pitchFamily="34" charset="0"/>
              </a:rPr>
              <a:t>Никеји</a:t>
            </a:r>
            <a:r>
              <a:rPr lang="ru-RU" sz="1700" dirty="0"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latin typeface="Arial Narrow" panose="020B0606020202030204" pitchFamily="34" charset="0"/>
              </a:rPr>
              <a:t>је</a:t>
            </a:r>
            <a:r>
              <a:rPr lang="ru-RU" sz="1700" dirty="0"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latin typeface="Arial Narrow" panose="020B0606020202030204" pitchFamily="34" charset="0"/>
              </a:rPr>
              <a:t>именовао</a:t>
            </a:r>
            <a:r>
              <a:rPr lang="ru-RU" sz="1700" dirty="0">
                <a:latin typeface="Arial Narrow" panose="020B0606020202030204" pitchFamily="34" charset="0"/>
              </a:rPr>
              <a:t> Саву за </a:t>
            </a:r>
            <a:r>
              <a:rPr lang="ru-RU" sz="1700" dirty="0" err="1">
                <a:latin typeface="Arial Narrow" panose="020B0606020202030204" pitchFamily="34" charset="0"/>
              </a:rPr>
              <a:t>првог</a:t>
            </a:r>
            <a:r>
              <a:rPr lang="ru-RU" sz="1700" dirty="0">
                <a:latin typeface="Arial Narrow" panose="020B0606020202030204" pitchFamily="34" charset="0"/>
              </a:rPr>
              <a:t> архиепископа </a:t>
            </a:r>
            <a:r>
              <a:rPr lang="ru-RU" sz="1700" dirty="0" err="1">
                <a:latin typeface="Arial Narrow" panose="020B0606020202030204" pitchFamily="34" charset="0"/>
              </a:rPr>
              <a:t>Србије</a:t>
            </a:r>
            <a:r>
              <a:rPr lang="ru-RU" sz="1700" dirty="0">
                <a:latin typeface="Arial Narrow" panose="020B0606020202030204" pitchFamily="34" charset="0"/>
              </a:rPr>
              <a:t>. </a:t>
            </a:r>
            <a:endParaRPr lang="ru-RU" sz="1700" dirty="0" smtClean="0">
              <a:latin typeface="Arial Narrow" panose="020B0606020202030204" pitchFamily="34" charset="0"/>
            </a:endParaRPr>
          </a:p>
          <a:p>
            <a:r>
              <a:rPr lang="ru-RU" sz="1700" dirty="0" smtClean="0">
                <a:latin typeface="Arial Narrow" panose="020B0606020202030204" pitchFamily="34" charset="0"/>
              </a:rPr>
              <a:t>Сава </a:t>
            </a:r>
            <a:r>
              <a:rPr lang="ru-RU" sz="1700" dirty="0" err="1">
                <a:latin typeface="Arial Narrow" panose="020B0606020202030204" pitchFamily="34" charset="0"/>
              </a:rPr>
              <a:t>остао</a:t>
            </a:r>
            <a:r>
              <a:rPr lang="ru-RU" sz="1700" dirty="0"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latin typeface="Arial Narrow" panose="020B0606020202030204" pitchFamily="34" charset="0"/>
              </a:rPr>
              <a:t>је</a:t>
            </a:r>
            <a:r>
              <a:rPr lang="ru-RU" sz="1700" dirty="0">
                <a:latin typeface="Arial Narrow" panose="020B0606020202030204" pitchFamily="34" charset="0"/>
              </a:rPr>
              <a:t> архиепископ </a:t>
            </a:r>
            <a:r>
              <a:rPr lang="ru-RU" sz="1700" dirty="0" err="1">
                <a:latin typeface="Arial Narrow" panose="020B0606020202030204" pitchFamily="34" charset="0"/>
              </a:rPr>
              <a:t>све</a:t>
            </a:r>
            <a:r>
              <a:rPr lang="ru-RU" sz="1700" dirty="0">
                <a:latin typeface="Arial Narrow" panose="020B0606020202030204" pitchFamily="34" charset="0"/>
              </a:rPr>
              <a:t> до 1233. године, да би га </a:t>
            </a:r>
            <a:r>
              <a:rPr lang="ru-RU" sz="1700" dirty="0" err="1">
                <a:latin typeface="Arial Narrow" panose="020B0606020202030204" pitchFamily="34" charset="0"/>
              </a:rPr>
              <a:t>тада</a:t>
            </a:r>
            <a:r>
              <a:rPr lang="ru-RU" sz="1700" dirty="0"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latin typeface="Arial Narrow" panose="020B0606020202030204" pitchFamily="34" charset="0"/>
              </a:rPr>
              <a:t>заменио</a:t>
            </a:r>
            <a:r>
              <a:rPr lang="ru-RU" sz="1700" dirty="0">
                <a:latin typeface="Arial Narrow" panose="020B0606020202030204" pitchFamily="34" charset="0"/>
              </a:rPr>
              <a:t> </a:t>
            </a:r>
            <a:r>
              <a:rPr lang="ru-RU" sz="1700" dirty="0" err="1">
                <a:latin typeface="Arial Narrow" panose="020B0606020202030204" pitchFamily="34" charset="0"/>
              </a:rPr>
              <a:t>његов</a:t>
            </a:r>
            <a:r>
              <a:rPr lang="ru-RU" sz="1700" dirty="0">
                <a:latin typeface="Arial Narrow" panose="020B0606020202030204" pitchFamily="34" charset="0"/>
              </a:rPr>
              <a:t> ученик </a:t>
            </a:r>
            <a:r>
              <a:rPr lang="ru-RU" sz="1700" dirty="0" err="1">
                <a:latin typeface="Arial Narrow" panose="020B0606020202030204" pitchFamily="34" charset="0"/>
              </a:rPr>
              <a:t>Арсеније</a:t>
            </a:r>
            <a:r>
              <a:rPr lang="ru-RU" sz="1700" dirty="0">
                <a:latin typeface="Arial Narrow" panose="020B0606020202030204" pitchFamily="34" charset="0"/>
              </a:rPr>
              <a:t> I </a:t>
            </a:r>
            <a:r>
              <a:rPr lang="ru-RU" sz="1700" dirty="0" err="1">
                <a:latin typeface="Arial Narrow" panose="020B0606020202030204" pitchFamily="34" charset="0"/>
              </a:rPr>
              <a:t>Сремац</a:t>
            </a:r>
            <a:r>
              <a:rPr lang="ru-RU" sz="17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sr-Cyrl-RS" sz="1700" dirty="0">
                <a:latin typeface="Arial Narrow" panose="020B0606020202030204" pitchFamily="34" charset="0"/>
              </a:rPr>
              <a:t>Два пута је путовао у Палестину. На повратку са другог од тих ходочашћа у Свету земљу, смрт га је затекла у тадашњој бугарској престоници Великом Трнову 14. јануара 1236. </a:t>
            </a:r>
            <a:endParaRPr lang="sr-Cyrl-RS" sz="1700" dirty="0" smtClean="0">
              <a:latin typeface="Arial Narrow" panose="020B0606020202030204" pitchFamily="34" charset="0"/>
            </a:endParaRPr>
          </a:p>
          <a:p>
            <a:r>
              <a:rPr lang="sr-Cyrl-RS" sz="1700" dirty="0" smtClean="0">
                <a:latin typeface="Arial Narrow" panose="020B0606020202030204" pitchFamily="34" charset="0"/>
              </a:rPr>
              <a:t>Његове </a:t>
            </a:r>
            <a:r>
              <a:rPr lang="sr-Cyrl-RS" sz="1700" dirty="0">
                <a:latin typeface="Arial Narrow" panose="020B0606020202030204" pitchFamily="34" charset="0"/>
              </a:rPr>
              <a:t>мошти је у манастир Милешеву пренео његов нећак, краљ Стефан Владислав </a:t>
            </a:r>
            <a:r>
              <a:rPr lang="en-US" sz="1700" dirty="0">
                <a:latin typeface="Arial Narrow" panose="020B0606020202030204" pitchFamily="34" charset="0"/>
              </a:rPr>
              <a:t>I.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75" y="804863"/>
            <a:ext cx="3433450" cy="5248275"/>
          </a:xfrm>
        </p:spPr>
      </p:pic>
    </p:spTree>
    <p:extLst>
      <p:ext uri="{BB962C8B-B14F-4D97-AF65-F5344CB8AC3E}">
        <p14:creationId xmlns:p14="http://schemas.microsoft.com/office/powerpoint/2010/main" val="34969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616624" cy="1224136"/>
          </a:xfrm>
        </p:spPr>
        <p:txBody>
          <a:bodyPr/>
          <a:lstStyle/>
          <a:p>
            <a:r>
              <a:rPr lang="sr-Cyrl-RS" dirty="0"/>
              <a:t>О СВЕТОМ САВИ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412776"/>
            <a:ext cx="7654887" cy="51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82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374" y="332656"/>
            <a:ext cx="8141123" cy="1008112"/>
          </a:xfrm>
        </p:spPr>
        <p:txBody>
          <a:bodyPr>
            <a:normAutofit/>
          </a:bodyPr>
          <a:lstStyle/>
          <a:p>
            <a:r>
              <a:rPr lang="sr-Cyrl-RS" dirty="0" smtClean="0"/>
              <a:t>ЖИТИЈЕ СВЕТОГ САВЕ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717" y="3356992"/>
            <a:ext cx="8156799" cy="3096344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Arial Narrow" panose="020B0606020202030204" pitchFamily="34" charset="0"/>
              </a:rPr>
              <a:t>Житије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подвизи</a:t>
            </a:r>
            <a:r>
              <a:rPr lang="ru-RU" sz="2000" dirty="0">
                <a:latin typeface="Arial Narrow" panose="020B0606020202030204" pitchFamily="34" charset="0"/>
              </a:rPr>
              <a:t> у </a:t>
            </a:r>
            <a:r>
              <a:rPr lang="ru-RU" sz="2000" dirty="0" err="1">
                <a:latin typeface="Arial Narrow" panose="020B0606020202030204" pitchFamily="34" charset="0"/>
              </a:rPr>
              <a:t>пустињи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оцем</a:t>
            </a:r>
            <a:r>
              <a:rPr lang="ru-RU" sz="2000" dirty="0">
                <a:latin typeface="Arial Narrow" panose="020B0606020202030204" pitchFamily="34" charset="0"/>
              </a:rPr>
              <a:t>, и </a:t>
            </a:r>
            <a:r>
              <a:rPr lang="ru-RU" sz="2000" dirty="0" err="1">
                <a:latin typeface="Arial Narrow" panose="020B0606020202030204" pitchFamily="34" charset="0"/>
              </a:rPr>
              <a:t>засебно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путовања</a:t>
            </a:r>
            <a:r>
              <a:rPr lang="ru-RU" sz="2000" dirty="0">
                <a:latin typeface="Arial Narrow" panose="020B0606020202030204" pitchFamily="34" charset="0"/>
              </a:rPr>
              <a:t>, а </a:t>
            </a:r>
            <a:r>
              <a:rPr lang="ru-RU" sz="2000" dirty="0" err="1">
                <a:latin typeface="Arial Narrow" panose="020B0606020202030204" pitchFamily="34" charset="0"/>
              </a:rPr>
              <a:t>делимично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приповедање</a:t>
            </a:r>
            <a:r>
              <a:rPr lang="ru-RU" sz="2000" dirty="0">
                <a:latin typeface="Arial Narrow" panose="020B0606020202030204" pitchFamily="34" charset="0"/>
              </a:rPr>
              <a:t> о </a:t>
            </a:r>
            <a:r>
              <a:rPr lang="ru-RU" sz="2000" dirty="0" err="1">
                <a:latin typeface="Arial Narrow" panose="020B0606020202030204" pitchFamily="34" charset="0"/>
              </a:rPr>
              <a:t>чудесима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светога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оца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нашега</a:t>
            </a:r>
            <a:r>
              <a:rPr lang="ru-RU" sz="2000" dirty="0">
                <a:latin typeface="Arial Narrow" panose="020B0606020202030204" pitchFamily="34" charset="0"/>
              </a:rPr>
              <a:t> Саве, </a:t>
            </a:r>
            <a:r>
              <a:rPr lang="ru-RU" sz="2000" dirty="0" err="1">
                <a:latin typeface="Arial Narrow" panose="020B0606020202030204" pitchFamily="34" charset="0"/>
              </a:rPr>
              <a:t>првога</a:t>
            </a:r>
            <a:r>
              <a:rPr lang="ru-RU" sz="2000" dirty="0">
                <a:latin typeface="Arial Narrow" panose="020B0606020202030204" pitchFamily="34" charset="0"/>
              </a:rPr>
              <a:t> архиепископа и </a:t>
            </a:r>
            <a:r>
              <a:rPr lang="ru-RU" sz="2000" dirty="0" err="1">
                <a:latin typeface="Arial Narrow" panose="020B0606020202030204" pitchFamily="34" charset="0"/>
              </a:rPr>
              <a:t>учитеља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српскога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што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испричао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преподобни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Доментијан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јеромонах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манастира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званога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Хиландар</a:t>
            </a:r>
            <a:r>
              <a:rPr lang="ru-RU" sz="2000" dirty="0">
                <a:latin typeface="Arial Narrow" panose="020B0606020202030204" pitchFamily="34" charset="0"/>
              </a:rPr>
              <a:t>, а </a:t>
            </a:r>
            <a:r>
              <a:rPr lang="ru-RU" sz="2000" dirty="0" err="1">
                <a:latin typeface="Arial Narrow" panose="020B0606020202030204" pitchFamily="34" charset="0"/>
              </a:rPr>
              <a:t>написао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Теодосије</a:t>
            </a:r>
            <a:r>
              <a:rPr lang="ru-RU" sz="2000" dirty="0">
                <a:latin typeface="Arial Narrow" panose="020B0606020202030204" pitchFamily="34" charset="0"/>
              </a:rPr>
              <a:t>, монах </a:t>
            </a:r>
            <a:r>
              <a:rPr lang="ru-RU" sz="2000" dirty="0" err="1">
                <a:latin typeface="Arial Narrow" panose="020B0606020202030204" pitchFamily="34" charset="0"/>
              </a:rPr>
              <a:t>истога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манастира</a:t>
            </a:r>
            <a:r>
              <a:rPr lang="ru-RU" sz="20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2000" dirty="0" err="1" smtClean="0">
                <a:latin typeface="Arial Narrow" panose="020B0606020202030204" pitchFamily="34" charset="0"/>
              </a:rPr>
              <a:t>Теодосије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dirty="0" err="1" smtClean="0">
                <a:latin typeface="Arial Narrow" panose="020B0606020202030204" pitchFamily="34" charset="0"/>
              </a:rPr>
              <a:t>је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према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сопственим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речима</a:t>
            </a:r>
            <a:r>
              <a:rPr lang="ru-RU" sz="2000" dirty="0">
                <a:latin typeface="Arial Narrow" panose="020B0606020202030204" pitchFamily="34" charset="0"/>
              </a:rPr>
              <a:t>, по </a:t>
            </a:r>
            <a:r>
              <a:rPr lang="ru-RU" sz="2000" dirty="0" err="1">
                <a:latin typeface="Arial Narrow" panose="020B0606020202030204" pitchFamily="34" charset="0"/>
              </a:rPr>
              <a:t>Доментијановим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упутствима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прерадио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његово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житије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светог</a:t>
            </a:r>
            <a:r>
              <a:rPr lang="ru-RU" sz="2000" dirty="0">
                <a:latin typeface="Arial Narrow" panose="020B0606020202030204" pitchFamily="34" charset="0"/>
              </a:rPr>
              <a:t> Саве, </a:t>
            </a:r>
            <a:r>
              <a:rPr lang="ru-RU" sz="2000" dirty="0" err="1">
                <a:latin typeface="Arial Narrow" panose="020B0606020202030204" pitchFamily="34" charset="0"/>
              </a:rPr>
              <a:t>између</a:t>
            </a:r>
            <a:r>
              <a:rPr lang="ru-RU" sz="2000" dirty="0">
                <a:latin typeface="Arial Narrow" panose="020B0606020202030204" pitchFamily="34" charset="0"/>
              </a:rPr>
              <a:t> 1290. и 1292. године. </a:t>
            </a:r>
            <a:r>
              <a:rPr lang="ru-RU" sz="2000" dirty="0" err="1">
                <a:latin typeface="Arial Narrow" panose="020B0606020202030204" pitchFamily="34" charset="0"/>
              </a:rPr>
              <a:t>Поред</a:t>
            </a:r>
            <a:r>
              <a:rPr lang="ru-RU" sz="2000" dirty="0">
                <a:latin typeface="Arial Narrow" panose="020B0606020202030204" pitchFamily="34" charset="0"/>
              </a:rPr>
              <a:t> тога, </a:t>
            </a:r>
            <a:r>
              <a:rPr lang="ru-RU" sz="2000" dirty="0" err="1">
                <a:latin typeface="Arial Narrow" panose="020B0606020202030204" pitchFamily="34" charset="0"/>
              </a:rPr>
              <a:t>написао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је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dirty="0" err="1">
                <a:latin typeface="Arial Narrow" panose="020B0606020202030204" pitchFamily="34" charset="0"/>
              </a:rPr>
              <a:t>неколико</a:t>
            </a:r>
            <a:r>
              <a:rPr lang="ru-RU" sz="2000" dirty="0">
                <a:latin typeface="Arial Narrow" panose="020B0606020202030204" pitchFamily="34" charset="0"/>
              </a:rPr>
              <a:t> канона, </a:t>
            </a:r>
            <a:r>
              <a:rPr lang="ru-RU" sz="2000" dirty="0" err="1">
                <a:latin typeface="Arial Narrow" panose="020B0606020202030204" pitchFamily="34" charset="0"/>
              </a:rPr>
              <a:t>литургија</a:t>
            </a:r>
            <a:r>
              <a:rPr lang="ru-RU" sz="2000" dirty="0">
                <a:latin typeface="Arial Narrow" panose="020B0606020202030204" pitchFamily="34" charset="0"/>
              </a:rPr>
              <a:t> и других дела </a:t>
            </a:r>
            <a:r>
              <a:rPr lang="ru-RU" sz="2000" dirty="0" err="1">
                <a:latin typeface="Arial Narrow" panose="020B0606020202030204" pitchFamily="34" charset="0"/>
              </a:rPr>
              <a:t>посвећених</a:t>
            </a:r>
            <a:r>
              <a:rPr lang="ru-RU" sz="2000" dirty="0">
                <a:latin typeface="Arial Narrow" panose="020B0606020202030204" pitchFamily="34" charset="0"/>
              </a:rPr>
              <a:t> светим </a:t>
            </a:r>
            <a:r>
              <a:rPr lang="ru-RU" sz="2000" dirty="0" err="1">
                <a:latin typeface="Arial Narrow" panose="020B0606020202030204" pitchFamily="34" charset="0"/>
              </a:rPr>
              <a:t>Симеону</a:t>
            </a:r>
            <a:r>
              <a:rPr lang="ru-RU" sz="2000" dirty="0">
                <a:latin typeface="Arial Narrow" panose="020B0606020202030204" pitchFamily="34" charset="0"/>
              </a:rPr>
              <a:t> и </a:t>
            </a:r>
            <a:r>
              <a:rPr lang="ru-RU" sz="2000" dirty="0" err="1">
                <a:latin typeface="Arial Narrow" panose="020B0606020202030204" pitchFamily="34" charset="0"/>
              </a:rPr>
              <a:t>Сави</a:t>
            </a:r>
            <a:r>
              <a:rPr lang="ru-RU" sz="2000" dirty="0">
                <a:latin typeface="Arial Narrow" panose="020B0606020202030204" pitchFamily="34" charset="0"/>
              </a:rPr>
              <a:t>, </a:t>
            </a:r>
            <a:r>
              <a:rPr lang="ru-RU" sz="2000" dirty="0" err="1">
                <a:latin typeface="Arial Narrow" panose="020B0606020202030204" pitchFamily="34" charset="0"/>
              </a:rPr>
              <a:t>као</a:t>
            </a:r>
            <a:r>
              <a:rPr lang="ru-RU" sz="2000" dirty="0">
                <a:latin typeface="Arial Narrow" panose="020B0606020202030204" pitchFamily="34" charset="0"/>
              </a:rPr>
              <a:t> и дела (</a:t>
            </a:r>
            <a:r>
              <a:rPr lang="ru-RU" sz="2000" dirty="0" err="1">
                <a:latin typeface="Arial Narrow" panose="020B0606020202030204" pitchFamily="34" charset="0"/>
              </a:rPr>
              <a:t>житије</a:t>
            </a:r>
            <a:r>
              <a:rPr lang="ru-RU" sz="2000" dirty="0">
                <a:latin typeface="Arial Narrow" panose="020B0606020202030204" pitchFamily="34" charset="0"/>
              </a:rPr>
              <a:t> и друга) </a:t>
            </a:r>
            <a:r>
              <a:rPr lang="ru-RU" sz="2000" dirty="0" err="1">
                <a:latin typeface="Arial Narrow" panose="020B0606020202030204" pitchFamily="34" charset="0"/>
              </a:rPr>
              <a:t>посвећена</a:t>
            </a:r>
            <a:r>
              <a:rPr lang="ru-RU" sz="2000" dirty="0">
                <a:latin typeface="Arial Narrow" panose="020B0606020202030204" pitchFamily="34" charset="0"/>
              </a:rPr>
              <a:t> светом Петру </a:t>
            </a:r>
            <a:r>
              <a:rPr lang="ru-RU" sz="2000" dirty="0" err="1">
                <a:latin typeface="Arial Narrow" panose="020B0606020202030204" pitchFamily="34" charset="0"/>
              </a:rPr>
              <a:t>Коришком</a:t>
            </a:r>
            <a:r>
              <a:rPr lang="ru-RU" sz="2000" dirty="0">
                <a:latin typeface="Arial Narrow" panose="020B0606020202030204" pitchFamily="34" charset="0"/>
              </a:rPr>
              <a:t>.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52180"/>
          <a:stretch>
            <a:fillRect/>
          </a:stretch>
        </p:blipFill>
        <p:spPr bwMode="auto">
          <a:xfrm>
            <a:off x="595968" y="1536227"/>
            <a:ext cx="80742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71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359" y="404664"/>
            <a:ext cx="3787281" cy="1141497"/>
          </a:xfrm>
        </p:spPr>
        <p:txBody>
          <a:bodyPr/>
          <a:lstStyle/>
          <a:p>
            <a:r>
              <a:rPr lang="sr-Cyrl-RS" dirty="0" smtClean="0"/>
              <a:t>МАНАСТИР ХИЛАНДАР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68437"/>
            <a:ext cx="4201788" cy="230320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359" y="1844824"/>
            <a:ext cx="3787281" cy="4176464"/>
          </a:xfrm>
        </p:spPr>
        <p:txBody>
          <a:bodyPr>
            <a:normAutofit/>
          </a:bodyPr>
          <a:lstStyle/>
          <a:p>
            <a:r>
              <a:rPr lang="ru-RU" sz="1800" dirty="0" err="1">
                <a:latin typeface="Arial Narrow" panose="020B0606020202030204" pitchFamily="34" charset="0"/>
              </a:rPr>
              <a:t>Хиландар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српски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православни</a:t>
            </a:r>
            <a:r>
              <a:rPr lang="ru-RU" sz="1800" dirty="0">
                <a:latin typeface="Arial Narrow" panose="020B0606020202030204" pitchFamily="34" charset="0"/>
              </a:rPr>
              <a:t> мушки </a:t>
            </a:r>
            <a:r>
              <a:rPr lang="ru-RU" sz="1800" dirty="0" err="1">
                <a:latin typeface="Arial Narrow" panose="020B0606020202030204" pitchFamily="34" charset="0"/>
              </a:rPr>
              <a:t>манастир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државе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православних</a:t>
            </a:r>
            <a:r>
              <a:rPr lang="ru-RU" sz="1800" dirty="0">
                <a:latin typeface="Arial Narrow" panose="020B0606020202030204" pitchFamily="34" charset="0"/>
              </a:rPr>
              <a:t> монаха </a:t>
            </a:r>
            <a:r>
              <a:rPr lang="ru-RU" sz="1800" dirty="0" err="1">
                <a:latin typeface="Arial Narrow" panose="020B0606020202030204" pitchFamily="34" charset="0"/>
              </a:rPr>
              <a:t>која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постоји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више</a:t>
            </a:r>
            <a:r>
              <a:rPr lang="ru-RU" sz="1800" dirty="0">
                <a:latin typeface="Arial Narrow" panose="020B0606020202030204" pitchFamily="34" charset="0"/>
              </a:rPr>
              <a:t> од </a:t>
            </a:r>
            <a:r>
              <a:rPr lang="ru-RU" sz="1800" dirty="0" err="1">
                <a:latin typeface="Arial Narrow" panose="020B0606020202030204" pitchFamily="34" charset="0"/>
              </a:rPr>
              <a:t>хиљаду</a:t>
            </a:r>
            <a:r>
              <a:rPr lang="ru-RU" sz="1800" dirty="0">
                <a:latin typeface="Arial Narrow" panose="020B0606020202030204" pitchFamily="34" charset="0"/>
              </a:rPr>
              <a:t> година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Манастир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саграђен</a:t>
            </a:r>
            <a:r>
              <a:rPr lang="ru-RU" sz="1800" dirty="0">
                <a:latin typeface="Arial Narrow" panose="020B0606020202030204" pitchFamily="34" charset="0"/>
              </a:rPr>
              <a:t> на </a:t>
            </a:r>
            <a:r>
              <a:rPr lang="ru-RU" sz="1800" dirty="0" err="1">
                <a:latin typeface="Arial Narrow" panose="020B0606020202030204" pitchFamily="34" charset="0"/>
              </a:rPr>
              <a:t>иницијативу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b="1" dirty="0" err="1">
                <a:latin typeface="Arial Narrow" panose="020B0606020202030204" pitchFamily="34" charset="0"/>
              </a:rPr>
              <a:t>Светог</a:t>
            </a:r>
            <a:r>
              <a:rPr lang="ru-RU" sz="1800" b="1" dirty="0">
                <a:latin typeface="Arial Narrow" panose="020B0606020202030204" pitchFamily="34" charset="0"/>
              </a:rPr>
              <a:t> Саве</a:t>
            </a:r>
            <a:r>
              <a:rPr lang="ru-RU" sz="1800" dirty="0">
                <a:latin typeface="Arial Narrow" panose="020B0606020202030204" pitchFamily="34" charset="0"/>
              </a:rPr>
              <a:t>, </a:t>
            </a:r>
            <a:r>
              <a:rPr lang="ru-RU" sz="1800" dirty="0" err="1">
                <a:latin typeface="Arial Narrow" panose="020B0606020202030204" pitchFamily="34" charset="0"/>
              </a:rPr>
              <a:t>који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постао</a:t>
            </a:r>
            <a:r>
              <a:rPr lang="ru-RU" sz="1800" dirty="0">
                <a:latin typeface="Arial Narrow" panose="020B0606020202030204" pitchFamily="34" charset="0"/>
              </a:rPr>
              <a:t> монах на </a:t>
            </a:r>
            <a:r>
              <a:rPr lang="ru-RU" sz="1800" dirty="0" err="1">
                <a:latin typeface="Arial Narrow" panose="020B0606020202030204" pitchFamily="34" charset="0"/>
              </a:rPr>
              <a:t>планини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Атос</a:t>
            </a:r>
            <a:r>
              <a:rPr lang="ru-RU" sz="1800" dirty="0">
                <a:latin typeface="Arial Narrow" panose="020B0606020202030204" pitchFamily="34" charset="0"/>
              </a:rPr>
              <a:t> 1191. године</a:t>
            </a:r>
            <a:r>
              <a:rPr lang="ru-RU" sz="1800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Налази</a:t>
            </a:r>
            <a:r>
              <a:rPr lang="ru-RU" sz="1800" dirty="0">
                <a:latin typeface="Arial Narrow" panose="020B0606020202030204" pitchFamily="34" charset="0"/>
              </a:rPr>
              <a:t> се у северном делу Свете Горе, на </a:t>
            </a:r>
            <a:r>
              <a:rPr lang="ru-RU" sz="1800" dirty="0" err="1">
                <a:latin typeface="Arial Narrow" panose="020B0606020202030204" pitchFamily="34" charset="0"/>
              </a:rPr>
              <a:t>полуострву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Халкидики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односно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трећем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краку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полуострва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Халкидики</a:t>
            </a:r>
            <a:r>
              <a:rPr lang="ru-RU" sz="1800" dirty="0">
                <a:latin typeface="Arial Narrow" panose="020B0606020202030204" pitchFamily="34" charset="0"/>
              </a:rPr>
              <a:t>, у </a:t>
            </a:r>
            <a:r>
              <a:rPr lang="ru-RU" sz="1800" dirty="0" err="1">
                <a:latin typeface="Arial Narrow" panose="020B0606020202030204" pitchFamily="34" charset="0"/>
              </a:rPr>
              <a:t>северној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Грчкој</a:t>
            </a:r>
            <a:r>
              <a:rPr lang="ru-RU" sz="1800" dirty="0">
                <a:latin typeface="Arial Narrow" panose="020B0606020202030204" pitchFamily="34" charset="0"/>
              </a:rPr>
              <a:t>. </a:t>
            </a:r>
            <a:endParaRPr lang="ru-RU" sz="1800" dirty="0" smtClean="0">
              <a:latin typeface="Arial Narrow" panose="020B0606020202030204" pitchFamily="34" charset="0"/>
            </a:endParaRPr>
          </a:p>
          <a:p>
            <a:r>
              <a:rPr lang="ru-RU" sz="1800" dirty="0" err="1" smtClean="0">
                <a:latin typeface="Arial Narrow" panose="020B0606020202030204" pitchFamily="34" charset="0"/>
              </a:rPr>
              <a:t>Манастир</a:t>
            </a: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је</a:t>
            </a:r>
            <a:r>
              <a:rPr lang="ru-RU" sz="1800" dirty="0">
                <a:latin typeface="Arial Narrow" panose="020B0606020202030204" pitchFamily="34" charset="0"/>
              </a:rPr>
              <a:t> </a:t>
            </a:r>
            <a:r>
              <a:rPr lang="ru-RU" sz="1800" dirty="0" err="1">
                <a:latin typeface="Arial Narrow" panose="020B0606020202030204" pitchFamily="34" charset="0"/>
              </a:rPr>
              <a:t>удаљен</a:t>
            </a:r>
            <a:r>
              <a:rPr lang="ru-RU" sz="1800" dirty="0">
                <a:latin typeface="Arial Narrow" panose="020B0606020202030204" pitchFamily="34" charset="0"/>
              </a:rPr>
              <a:t> 2,5 </a:t>
            </a:r>
            <a:r>
              <a:rPr lang="ru-RU" sz="1800" dirty="0" err="1">
                <a:latin typeface="Arial Narrow" panose="020B0606020202030204" pitchFamily="34" charset="0"/>
              </a:rPr>
              <a:t>km</a:t>
            </a:r>
            <a:r>
              <a:rPr lang="ru-RU" sz="1800" dirty="0">
                <a:latin typeface="Arial Narrow" panose="020B0606020202030204" pitchFamily="34" charset="0"/>
              </a:rPr>
              <a:t> од </a:t>
            </a:r>
            <a:r>
              <a:rPr lang="ru-RU" sz="1800" dirty="0" err="1">
                <a:latin typeface="Arial Narrow" panose="020B0606020202030204" pitchFamily="34" charset="0"/>
              </a:rPr>
              <a:t>Егејског</a:t>
            </a:r>
            <a:r>
              <a:rPr lang="ru-RU" sz="1800" dirty="0">
                <a:latin typeface="Arial Narrow" panose="020B0606020202030204" pitchFamily="34" charset="0"/>
              </a:rPr>
              <a:t> мора.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25" y="3531337"/>
            <a:ext cx="4134771" cy="26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1021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Corbel</vt:lpstr>
      <vt:lpstr>Gill Sans MT</vt:lpstr>
      <vt:lpstr>Parcel</vt:lpstr>
      <vt:lpstr>РАСТКО НЕМАЊИЋ – СВЕТИ САВА </vt:lpstr>
      <vt:lpstr>САВИНДАН 27. ЈАНУАР</vt:lpstr>
      <vt:lpstr>ШКОЛСКА СЛАВА</vt:lpstr>
      <vt:lpstr>О СВЕТОМ САВИ</vt:lpstr>
      <vt:lpstr>О СВЕТОМ САВИ</vt:lpstr>
      <vt:lpstr>О светом сави</vt:lpstr>
      <vt:lpstr>О СВЕТОМ САВИ</vt:lpstr>
      <vt:lpstr>ЖИТИЈЕ СВЕТОГ САВЕ</vt:lpstr>
      <vt:lpstr>МАНАСТИР ХИЛАНДАР</vt:lpstr>
      <vt:lpstr>КЊИЖЕВНИ РАД</vt:lpstr>
      <vt:lpstr>КРАТКЕ ПРИЧЕ О СВЕТОМ САВИ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СВЕТИ САВА</dc:title>
  <dc:creator>INT-OLOP-01</dc:creator>
  <cp:lastModifiedBy>Vostro</cp:lastModifiedBy>
  <cp:revision>28</cp:revision>
  <dcterms:created xsi:type="dcterms:W3CDTF">2021-01-19T18:25:30Z</dcterms:created>
  <dcterms:modified xsi:type="dcterms:W3CDTF">2021-01-22T21:01:49Z</dcterms:modified>
</cp:coreProperties>
</file>